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24"/>
  </p:notesMasterIdLst>
  <p:sldIdLst>
    <p:sldId id="284" r:id="rId2"/>
    <p:sldId id="292" r:id="rId3"/>
    <p:sldId id="285" r:id="rId4"/>
    <p:sldId id="261" r:id="rId5"/>
    <p:sldId id="263" r:id="rId6"/>
    <p:sldId id="286" r:id="rId7"/>
    <p:sldId id="287" r:id="rId8"/>
    <p:sldId id="288" r:id="rId9"/>
    <p:sldId id="293" r:id="rId10"/>
    <p:sldId id="294" r:id="rId11"/>
    <p:sldId id="290" r:id="rId12"/>
    <p:sldId id="289" r:id="rId13"/>
    <p:sldId id="282" r:id="rId14"/>
    <p:sldId id="291" r:id="rId15"/>
    <p:sldId id="269" r:id="rId16"/>
    <p:sldId id="270" r:id="rId17"/>
    <p:sldId id="271" r:id="rId18"/>
    <p:sldId id="274" r:id="rId19"/>
    <p:sldId id="272" r:id="rId20"/>
    <p:sldId id="273" r:id="rId21"/>
    <p:sldId id="280" r:id="rId22"/>
    <p:sldId id="281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Wingdings 3" pitchFamily="18" charset="2"/>
      <p:regular r:id="rId29"/>
    </p:embeddedFont>
    <p:embeddedFont>
      <p:font typeface="Book Antiqua" pitchFamily="18" charset="0"/>
      <p:regular r:id="rId30"/>
      <p:bold r:id="rId31"/>
      <p:italic r:id="rId32"/>
      <p:boldItalic r:id="rId33"/>
    </p:embeddedFont>
    <p:embeddedFont>
      <p:font typeface="Vrinda" pitchFamily="34" charset="0"/>
      <p:regular r:id="rId34"/>
      <p:bold r:id="rId35"/>
    </p:embeddedFont>
    <p:embeddedFont>
      <p:font typeface="Wingdings 2" pitchFamily="18" charset="2"/>
      <p:regular r:id="rId36"/>
    </p:embeddedFont>
    <p:embeddedFont>
      <p:font typeface="Lucida Sans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9A6"/>
    <a:srgbClr val="000099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86ED-A8CA-41B3-A577-092CD989FA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-133350" y="3276600"/>
            <a:ext cx="9277350" cy="3352800"/>
          </a:xfrm>
          <a:prstGeom prst="rect">
            <a:avLst/>
          </a:prstGeom>
          <a:solidFill>
            <a:srgbClr val="00B0F0"/>
          </a:solidFill>
        </p:spPr>
        <p:txBody>
          <a:bodyPr vert="horz" lIns="82058" tIns="41029" rIns="82058" bIns="41029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Prepared by</a:t>
            </a:r>
          </a:p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Cantonment public School and College , </a:t>
            </a:r>
            <a:r>
              <a:rPr lang="en-US" sz="3600" b="1" dirty="0" err="1" smtClean="0">
                <a:solidFill>
                  <a:srgbClr val="FFFF00"/>
                </a:solidFill>
              </a:rPr>
              <a:t>Momenshahi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sz="3600" b="1" i="1" dirty="0" smtClean="0">
                <a:solidFill>
                  <a:srgbClr val="FFFF00"/>
                </a:solidFill>
              </a:rPr>
              <a:t>                          </a:t>
            </a:r>
            <a:r>
              <a:rPr lang="en-US" sz="3600" b="1" i="1" dirty="0" smtClean="0">
                <a:solidFill>
                  <a:srgbClr val="FF0000"/>
                </a:solidFill>
              </a:rPr>
              <a:t>Dept. of Business  Studies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সুবিধা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অধিক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জীবনযাত্রার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মানউন্নয়ন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উন্নতমানের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               </a:t>
            </a:r>
            <a:r>
              <a:rPr lang="en-US" dirty="0" err="1" smtClean="0">
                <a:solidFill>
                  <a:schemeClr val="bg1"/>
                </a:solidFill>
              </a:rPr>
              <a:t>কর্মসংস্থান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সৃষ্টি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হ্রাস</a:t>
            </a:r>
            <a:r>
              <a:rPr lang="en-US" dirty="0" smtClean="0">
                <a:solidFill>
                  <a:schemeClr val="bg1"/>
                </a:solidFill>
              </a:rPr>
              <a:t>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রপ্তানী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স্থায়ী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সৃষ্টি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দক্ষতা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মুনাফার্জন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নতুন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সুযোগ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অর্থনৈতিক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উন্নয়ন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উৎপাদনশীলতার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গুরুত্ব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১ম </a:t>
            </a:r>
            <a:r>
              <a:rPr lang="en-US" dirty="0" err="1" smtClean="0">
                <a:solidFill>
                  <a:schemeClr val="bg1"/>
                </a:solidFill>
              </a:rPr>
              <a:t>অধ্যায়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  <a:solidFill>
            <a:schemeClr val="accent3"/>
          </a:solidFill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উৎপাদনশীলতার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গুরুত্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১। </a:t>
            </a:r>
            <a:r>
              <a:rPr lang="en-US" sz="32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বৃদ্ধি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 ২। </a:t>
            </a:r>
            <a:r>
              <a:rPr lang="en-US" sz="3200" dirty="0" err="1" smtClean="0">
                <a:solidFill>
                  <a:schemeClr val="bg1"/>
                </a:solidFill>
              </a:rPr>
              <a:t>মুনাফা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বৃদ্ধি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  ৩। </a:t>
            </a:r>
            <a:r>
              <a:rPr lang="en-US" sz="3200" dirty="0" err="1" smtClean="0">
                <a:solidFill>
                  <a:schemeClr val="bg1"/>
                </a:solidFill>
              </a:rPr>
              <a:t>ব্যবসায়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সম্প্রসারণ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   ৪।সম্পদের </a:t>
            </a:r>
            <a:r>
              <a:rPr lang="en-US" sz="3200" dirty="0" err="1" smtClean="0">
                <a:solidFill>
                  <a:schemeClr val="bg1"/>
                </a:solidFill>
              </a:rPr>
              <a:t>সদ্ব্যবহার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   ৫।কার্যসন্তুষ্টি </a:t>
            </a:r>
            <a:r>
              <a:rPr lang="en-US" sz="3200" dirty="0" err="1" smtClean="0">
                <a:solidFill>
                  <a:schemeClr val="bg1"/>
                </a:solidFill>
              </a:rPr>
              <a:t>বৃদ্ধি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    ৬। </a:t>
            </a:r>
            <a:r>
              <a:rPr lang="en-US" sz="3200" dirty="0" err="1" smtClean="0">
                <a:solidFill>
                  <a:schemeClr val="bg1"/>
                </a:solidFill>
              </a:rPr>
              <a:t>জীবনযাত্রার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মান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উন্নয়ন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                         ৭। </a:t>
            </a:r>
            <a:r>
              <a:rPr lang="en-US" sz="3200" dirty="0" err="1" smtClean="0">
                <a:solidFill>
                  <a:schemeClr val="bg1"/>
                </a:solidFill>
              </a:rPr>
              <a:t>অর্থনৈতিক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উন্নয়</a:t>
            </a:r>
            <a:r>
              <a:rPr lang="en-US" dirty="0" err="1" smtClean="0">
                <a:solidFill>
                  <a:schemeClr val="bg1"/>
                </a:solidFill>
              </a:rPr>
              <a:t>ন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দক্ষতার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নির্ভর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দক্ষতা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পেলেই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পায়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আরও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সহজ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গেলে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এমনএকটি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সাথে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সম্পর্কিত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সাধারণ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ভাষায়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সমপরিমান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পূর্বের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তুলনায়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প্রক্রিয়াকে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উৎপাদশীলতা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বোঝায়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এটি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উপকরন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দক্ষতা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নির্দেশ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 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সর্বোপরি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পূর্বের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তুলনায়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প্রক্রিয়াকে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আলোচ্য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খাতের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ধারণা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কৃষিখাত</a:t>
            </a:r>
            <a:r>
              <a:rPr lang="en-US" sz="2000" dirty="0" smtClean="0">
                <a:solidFill>
                  <a:srgbClr val="FF0000"/>
                </a:solidFill>
              </a:rPr>
              <a:t> : </a:t>
            </a:r>
            <a:r>
              <a:rPr lang="en-US" sz="2000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সবচেয়ে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প্রাচীন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পুরাতন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খাত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হল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কৃষিখাত</a:t>
            </a:r>
            <a:r>
              <a:rPr lang="en-US" sz="2000" dirty="0" smtClean="0">
                <a:solidFill>
                  <a:schemeClr val="bg1"/>
                </a:solidFill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</a:rPr>
              <a:t>সব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ধরণের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কাঁচামালের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প্রাথমিক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উৎস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হল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কৃষিখাত</a:t>
            </a:r>
            <a:r>
              <a:rPr lang="en-US" sz="2000" dirty="0" smtClean="0">
                <a:solidFill>
                  <a:schemeClr val="bg1"/>
                </a:solidFill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</a:rPr>
              <a:t>মৎস্য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চাষ,পশুপালন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হাসমুরগীর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খামার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কৃষিখাতের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আওতাধীন</a:t>
            </a:r>
            <a:r>
              <a:rPr lang="en-US" sz="2000" dirty="0" smtClean="0">
                <a:solidFill>
                  <a:schemeClr val="bg1"/>
                </a:solidFill>
              </a:rPr>
              <a:t> । ২০১৩-২০১৪ </a:t>
            </a:r>
            <a:r>
              <a:rPr lang="en-US" sz="2000" dirty="0" err="1" smtClean="0">
                <a:solidFill>
                  <a:schemeClr val="bg1"/>
                </a:solidFill>
              </a:rPr>
              <a:t>অর্থ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বাংলাদেশের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জিডিপিতে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কৃষিখাতের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অবদান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ছিল</a:t>
            </a:r>
            <a:r>
              <a:rPr lang="en-US" sz="2000" dirty="0" smtClean="0">
                <a:solidFill>
                  <a:schemeClr val="bg1"/>
                </a:solidFill>
              </a:rPr>
              <a:t>   ১২.৬৪%।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খাত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শিল্প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বিপ্লবের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কৃষিখাতকে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পিছনে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ফেলে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শিল্পখাত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এগিয়ে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এসেছে।প্রাকৃতিক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সম্পদ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রূপগত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উপযোগ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সৃষ্টির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সকল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প্রয়াস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সংশ্লিষ্ট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খাতকে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শিল্পাখাত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বলে</a:t>
            </a:r>
            <a:r>
              <a:rPr lang="en-US" sz="2000" dirty="0" smtClean="0">
                <a:solidFill>
                  <a:schemeClr val="bg1"/>
                </a:solidFill>
              </a:rPr>
              <a:t> । </a:t>
            </a:r>
            <a:r>
              <a:rPr lang="en-US" sz="2000" dirty="0" err="1" smtClean="0">
                <a:solidFill>
                  <a:schemeClr val="bg1"/>
                </a:solidFill>
              </a:rPr>
              <a:t>জিডিপিতে</a:t>
            </a:r>
            <a:r>
              <a:rPr lang="en-US" sz="2000" dirty="0" smtClean="0">
                <a:solidFill>
                  <a:schemeClr val="bg1"/>
                </a:solidFill>
              </a:rPr>
              <a:t> এ </a:t>
            </a:r>
            <a:r>
              <a:rPr lang="en-US" sz="2000" dirty="0" err="1" smtClean="0">
                <a:solidFill>
                  <a:schemeClr val="bg1"/>
                </a:solidFill>
              </a:rPr>
              <a:t>খাতের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অবদান</a:t>
            </a:r>
            <a:r>
              <a:rPr lang="en-US" sz="2000" dirty="0" smtClean="0">
                <a:solidFill>
                  <a:schemeClr val="bg1"/>
                </a:solidFill>
              </a:rPr>
              <a:t> ১৯.৪৫%।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সেবা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খাত</a:t>
            </a:r>
            <a:r>
              <a:rPr lang="en-US" sz="2000" dirty="0" err="1" smtClean="0">
                <a:solidFill>
                  <a:schemeClr val="bg1"/>
                </a:solidFill>
              </a:rPr>
              <a:t>:একটি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দেশের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অর্থনৈতিক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উন্নতি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অবকাঠামোগত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উন্নয়ন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ইত্যাদির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সাথে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পাল্লা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দিয়ে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দেশের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সেবা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খাতের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বাড়ে।মানুষের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আয়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যখন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মৌলিক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চাহিদা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পূরণের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পর্যায়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অতিক্রম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তখনই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নানান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সেবা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প্রাপ্তির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আগ্রহ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মানুষের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মাঝে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বৃদ্ধি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পায়</a:t>
            </a:r>
            <a:r>
              <a:rPr lang="en-US" sz="2000" dirty="0" smtClean="0">
                <a:solidFill>
                  <a:schemeClr val="bg1"/>
                </a:solidFill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</a:rPr>
              <a:t>শিক্ষা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পরিবহন</a:t>
            </a:r>
            <a:r>
              <a:rPr lang="en-US" sz="2000" dirty="0" smtClean="0">
                <a:solidFill>
                  <a:schemeClr val="bg1"/>
                </a:solidFill>
              </a:rPr>
              <a:t>  ও </a:t>
            </a:r>
            <a:r>
              <a:rPr lang="en-US" sz="2000" dirty="0" err="1" smtClean="0">
                <a:solidFill>
                  <a:schemeClr val="bg1"/>
                </a:solidFill>
              </a:rPr>
              <a:t>যোগাযোগ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ডাক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তার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উকালতি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ডাক্তারী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সেবা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খাতের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অন্তর্ভুক্ত</a:t>
            </a:r>
            <a:r>
              <a:rPr lang="en-US" sz="2000" dirty="0" smtClean="0">
                <a:solidFill>
                  <a:schemeClr val="bg1"/>
                </a:solidFill>
              </a:rPr>
              <a:t>। ২০১৩-২০১৪ </a:t>
            </a:r>
            <a:r>
              <a:rPr lang="en-US" sz="2000" dirty="0" err="1" smtClean="0">
                <a:solidFill>
                  <a:schemeClr val="bg1"/>
                </a:solidFill>
              </a:rPr>
              <a:t>অর্থবছরে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বাংলাদেশের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জিডিপিতে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সেবা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খাতের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অবদান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ছিল</a:t>
            </a:r>
            <a:r>
              <a:rPr lang="en-US" sz="2000" dirty="0" smtClean="0">
                <a:solidFill>
                  <a:schemeClr val="bg1"/>
                </a:solidFill>
              </a:rPr>
              <a:t> ৪৭.১৩%।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  <p:bldP spid="3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গাণিতিক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সমস্যা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১। </a:t>
            </a:r>
            <a:r>
              <a:rPr lang="en-US" dirty="0" err="1" smtClean="0">
                <a:solidFill>
                  <a:schemeClr val="bg1"/>
                </a:solidFill>
              </a:rPr>
              <a:t>যমুনা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লিঃ</a:t>
            </a:r>
            <a:r>
              <a:rPr lang="en-US" dirty="0" smtClean="0">
                <a:solidFill>
                  <a:schemeClr val="bg1"/>
                </a:solidFill>
              </a:rPr>
              <a:t> ২০১৪ </a:t>
            </a:r>
            <a:r>
              <a:rPr lang="en-US" dirty="0" err="1" smtClean="0">
                <a:solidFill>
                  <a:schemeClr val="bg1"/>
                </a:solidFill>
              </a:rPr>
              <a:t>সালের</a:t>
            </a:r>
            <a:r>
              <a:rPr lang="en-US" dirty="0" smtClean="0">
                <a:solidFill>
                  <a:schemeClr val="bg1"/>
                </a:solidFill>
              </a:rPr>
              <a:t> ৩য় </a:t>
            </a:r>
            <a:r>
              <a:rPr lang="en-US" dirty="0" err="1" smtClean="0">
                <a:solidFill>
                  <a:schemeClr val="bg1"/>
                </a:solidFill>
              </a:rPr>
              <a:t>কোয়ার্টারে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মোট</a:t>
            </a:r>
            <a:r>
              <a:rPr lang="en-US" dirty="0" smtClean="0">
                <a:solidFill>
                  <a:schemeClr val="bg1"/>
                </a:solidFill>
              </a:rPr>
              <a:t> ১,০০,০০০ </a:t>
            </a:r>
            <a:r>
              <a:rPr lang="en-US" dirty="0" err="1" smtClean="0">
                <a:solidFill>
                  <a:schemeClr val="bg1"/>
                </a:solidFill>
              </a:rPr>
              <a:t>একক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জুতা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প্রস্তুত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এতে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মোট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যন্ত্র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হয়েছে</a:t>
            </a:r>
            <a:r>
              <a:rPr lang="en-US" dirty="0" smtClean="0">
                <a:solidFill>
                  <a:schemeClr val="bg1"/>
                </a:solidFill>
              </a:rPr>
              <a:t> ৫,০০০ </a:t>
            </a:r>
            <a:r>
              <a:rPr lang="en-US" dirty="0" err="1" smtClean="0">
                <a:solidFill>
                  <a:schemeClr val="bg1"/>
                </a:solidFill>
              </a:rPr>
              <a:t>ঘন্টা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শ্রম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ঘন্টা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হয়েছে</a:t>
            </a:r>
            <a:r>
              <a:rPr lang="en-US" dirty="0" smtClean="0">
                <a:solidFill>
                  <a:schemeClr val="bg1"/>
                </a:solidFill>
              </a:rPr>
              <a:t> ৪,০০০ </a:t>
            </a:r>
            <a:r>
              <a:rPr lang="en-US" dirty="0" err="1" smtClean="0">
                <a:solidFill>
                  <a:schemeClr val="bg1"/>
                </a:solidFill>
              </a:rPr>
              <a:t>ঘন্টা</a:t>
            </a:r>
            <a:r>
              <a:rPr lang="en-US" dirty="0" smtClean="0">
                <a:solidFill>
                  <a:schemeClr val="bg1"/>
                </a:solidFill>
              </a:rPr>
              <a:t>। ২০১৪ </a:t>
            </a:r>
            <a:r>
              <a:rPr lang="en-US" dirty="0" err="1" smtClean="0">
                <a:solidFill>
                  <a:schemeClr val="bg1"/>
                </a:solidFill>
              </a:rPr>
              <a:t>সালে</a:t>
            </a:r>
            <a:r>
              <a:rPr lang="en-US" dirty="0" smtClean="0">
                <a:solidFill>
                  <a:schemeClr val="bg1"/>
                </a:solidFill>
              </a:rPr>
              <a:t>  ১ম ও ২য় </a:t>
            </a:r>
            <a:r>
              <a:rPr lang="en-US" dirty="0" err="1" smtClean="0">
                <a:solidFill>
                  <a:schemeClr val="bg1"/>
                </a:solidFill>
              </a:rPr>
              <a:t>কোয়ার্টারে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যন্ত্র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শ্রম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ছিল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যথাক্রমে</a:t>
            </a:r>
            <a:r>
              <a:rPr lang="en-US" dirty="0" smtClean="0">
                <a:solidFill>
                  <a:schemeClr val="bg1"/>
                </a:solidFill>
              </a:rPr>
              <a:t> ১৬ ও ১৮ এবং২৭.৫ ও ২৬। </a:t>
            </a:r>
          </a:p>
          <a:p>
            <a:pPr marL="13716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২০১৪ </a:t>
            </a:r>
            <a:r>
              <a:rPr lang="en-US" dirty="0" err="1" smtClean="0">
                <a:solidFill>
                  <a:schemeClr val="bg1"/>
                </a:solidFill>
              </a:rPr>
              <a:t>সালের</a:t>
            </a:r>
            <a:r>
              <a:rPr lang="en-US" dirty="0" smtClean="0">
                <a:solidFill>
                  <a:schemeClr val="bg1"/>
                </a:solidFill>
              </a:rPr>
              <a:t> ৩য় </a:t>
            </a:r>
            <a:r>
              <a:rPr lang="en-US" dirty="0" err="1" smtClean="0">
                <a:solidFill>
                  <a:schemeClr val="bg1"/>
                </a:solidFill>
              </a:rPr>
              <a:t>কোয়ার্টারে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ফলাফলের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আলোকে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যন্ত্র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শ্রম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উৎপাদনশীলতা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মল্যায়ন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51914" y="304800"/>
            <a:ext cx="7544972" cy="17139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33528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2008909"/>
            <a:ext cx="3733800" cy="4163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৩ টি বাক্য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76400" y="76200"/>
            <a:ext cx="5943600" cy="1295400"/>
          </a:xfrm>
          <a:prstGeom prst="flowChartAlternateProcess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66800" y="1447800"/>
            <a:ext cx="7086600" cy="4419600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6002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065318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5720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build="allAtOnce" animBg="1"/>
      <p:bldP spid="8" grpId="1" build="allAtOnce" animBg="1"/>
      <p:bldP spid="8" grpId="2" build="allAtOnce" animBg="1"/>
      <p:bldP spid="8" grpId="3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990600" y="2362200"/>
            <a:ext cx="2667000" cy="38862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114800" y="2341418"/>
            <a:ext cx="3505200" cy="3886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043354" y="579120"/>
            <a:ext cx="6904892" cy="143256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09711" y="300112"/>
            <a:ext cx="7629378" cy="151462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1960418"/>
            <a:ext cx="91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29145" y="3380509"/>
            <a:ext cx="91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94509" y="4779818"/>
            <a:ext cx="91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43545" y="3429000"/>
            <a:ext cx="6068291" cy="11222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কৃষিখাতকে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শিল্পখাত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এহগয়ে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8909" y="1960418"/>
            <a:ext cx="6068291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4856018"/>
            <a:ext cx="6068291" cy="11637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জিডিপিতে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5"/>
            <a:ext cx="9143999" cy="687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204">
            <a:off x="1733123" y="814443"/>
            <a:ext cx="3498953" cy="545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 rot="20682318">
            <a:off x="4629824" y="4781010"/>
            <a:ext cx="40573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96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5231585" y="2164944"/>
            <a:ext cx="2332263" cy="2487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1212661" y="4359701"/>
            <a:ext cx="2332263" cy="24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13959 L 0.02812 -0.03935 C 0.01788 -0.07569 -0.0066 -0.1169 -0.03542 -0.15509 C -0.07066 -0.19375 -0.10729 -0.21134 -0.13768 -0.21504 L -0.27969 -0.24259 " pathEditMode="relative" rAng="-3052731" ptsTypes="FffFF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82 0.12106 L 0.02721 -0.05926 C 0.01718 -0.09607 -0.00677 -0.13796 -0.03516 -0.17685 C -0.07019 -0.21644 -0.10651 -0.23496 -0.13672 -0.23959 L -0.27865 -0.27153 " pathEditMode="relative" rAng="18600000" ptsTypes="AAAAA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-2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286000"/>
            <a:ext cx="7696200" cy="411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উৎপাদশীলতা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143000" y="5334000"/>
            <a:ext cx="7154883" cy="1229096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বাক্য লিখে আনবে।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773" y="2941224"/>
            <a:ext cx="3160776" cy="26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</a:rPr>
              <a:t>ব্যবস্থাপনা</a:t>
            </a:r>
            <a:r>
              <a:rPr lang="en-US" sz="4800" dirty="0" smtClean="0">
                <a:solidFill>
                  <a:srgbClr val="FF0000"/>
                </a:solidFill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</a:rPr>
              <a:t>বিপণন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পত্র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37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8000" dirty="0" err="1" smtClean="0">
                <a:solidFill>
                  <a:schemeClr val="bg1"/>
                </a:solidFill>
              </a:rPr>
              <a:t>প্রথম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8000" dirty="0" smtClean="0">
                <a:solidFill>
                  <a:schemeClr val="bg1"/>
                </a:solidFill>
              </a:rPr>
              <a:t> : </a:t>
            </a:r>
            <a:r>
              <a:rPr lang="en-US" sz="8000" dirty="0" err="1" smtClean="0">
                <a:solidFill>
                  <a:schemeClr val="bg1"/>
                </a:solidFill>
              </a:rPr>
              <a:t>উৎপাদন</a:t>
            </a:r>
            <a:endParaRPr lang="en-US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</a:rPr>
              <a:t>পাঠ </a:t>
            </a:r>
            <a:r>
              <a:rPr lang="bn-BD" sz="4800" b="1" dirty="0" smtClean="0">
                <a:solidFill>
                  <a:schemeClr val="tx1"/>
                </a:solidFill>
              </a:rPr>
              <a:t>ঘোষণা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905000"/>
            <a:ext cx="327660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7670" y="1420555"/>
            <a:ext cx="5302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LABPC\Desktop\GRCAKIV834CA01YJNTCASDNFEQCA7R92N9CACNU4I0CA0UYR3RCAHL8ZAPCAVWVFHDCAI747I4CAMSSX7RCALTAMZBCA725BLBCAX5O1J9CAWJSSWHCA5UW4UPCANF10JPCAK13199CAM9LNKSCA2MUTN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975100"/>
            <a:ext cx="2133600" cy="2743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971800" y="4953000"/>
            <a:ext cx="3200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বিপণন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বিশারদ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Philip </a:t>
            </a:r>
            <a:r>
              <a:rPr lang="en-US" sz="2800" dirty="0" err="1" smtClean="0">
                <a:solidFill>
                  <a:srgbClr val="FF0000"/>
                </a:solidFill>
              </a:rPr>
              <a:t>kotler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096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5791200"/>
            <a:ext cx="3006436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কৃষিখাত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5943599"/>
            <a:ext cx="2296392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সেবাখাত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5410200"/>
            <a:ext cx="2438400" cy="2168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0"/>
            <a:ext cx="7924800" cy="1447800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" y="2147137"/>
            <a:ext cx="3775363" cy="1295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থেকে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1" name="Picture 7" descr="D:\images%20(4)_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495800"/>
            <a:ext cx="2438399" cy="1447800"/>
          </a:xfrm>
          <a:prstGeom prst="rect">
            <a:avLst/>
          </a:prstGeom>
          <a:noFill/>
        </p:spPr>
      </p:pic>
      <p:pic>
        <p:nvPicPr>
          <p:cNvPr id="1032" name="Picture 8" descr="D:\index_34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399546"/>
            <a:ext cx="2667000" cy="1544053"/>
          </a:xfrm>
          <a:prstGeom prst="rect">
            <a:avLst/>
          </a:prstGeom>
          <a:noFill/>
        </p:spPr>
      </p:pic>
      <p:pic>
        <p:nvPicPr>
          <p:cNvPr id="1033" name="Picture 9" descr="D:\canstock1595693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1"/>
            <a:ext cx="2856931" cy="13716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48200" y="19812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6343" y="1999343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  <p:bldP spid="15" grpId="0" animBg="1"/>
      <p:bldP spid="15" grpId="1" animBg="1"/>
      <p:bldP spid="2" grpId="0" animBg="1"/>
      <p:bldP spid="2" grpId="1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143000"/>
          </a:xfrm>
          <a:solidFill>
            <a:schemeClr val="accent4"/>
          </a:solidFill>
        </p:spPr>
        <p:txBody>
          <a:bodyPr/>
          <a:lstStyle/>
          <a:p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 smtClean="0"/>
              <a:t>সংজ্ঞা</a:t>
            </a:r>
            <a:r>
              <a:rPr lang="en-US" dirty="0" smtClean="0"/>
              <a:t> ও </a:t>
            </a:r>
            <a:r>
              <a:rPr lang="en-US" dirty="0" err="1" smtClean="0"/>
              <a:t>প্রক্রিয়া</a:t>
            </a:r>
            <a:endParaRPr lang="en-US" dirty="0"/>
          </a:p>
        </p:txBody>
      </p:sp>
      <p:pic>
        <p:nvPicPr>
          <p:cNvPr id="1026" name="Picture 2" descr="C:\Users\LABPC\Desktop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8991600" cy="2209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সমার্থক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শব্দ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হচ্ছে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উদ্ভাবন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সৃষ্টি।সাধারণ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অর্থে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সেবা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সামগ্রী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তৈরি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বোঝায়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528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উৎপাদনের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উপকরণ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  </a:t>
            </a:r>
            <a:r>
              <a:rPr lang="en-US" sz="2400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মূলধন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যন্ত্রপাতি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শ্রমিক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উদ্যোক্তা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1"/>
            <a:ext cx="914400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উ</a:t>
            </a:r>
            <a:r>
              <a:rPr lang="en-US" sz="3200" dirty="0" err="1" smtClean="0">
                <a:solidFill>
                  <a:srgbClr val="FFFF00"/>
                </a:solidFill>
              </a:rPr>
              <a:t>দাহরণ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:      </a:t>
            </a:r>
            <a:r>
              <a:rPr lang="en-US" sz="2400" dirty="0" err="1" smtClean="0">
                <a:solidFill>
                  <a:schemeClr val="bg1"/>
                </a:solidFill>
              </a:rPr>
              <a:t>তুলা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সুতা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সুতা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কাপড়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কাপড়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রুচি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অনুযায়ী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পোষাক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প্রস্তুত</a:t>
            </a:r>
            <a:r>
              <a:rPr lang="en-US" sz="2400" dirty="0" smtClean="0">
                <a:solidFill>
                  <a:schemeClr val="bg1"/>
                </a:solidFill>
              </a:rPr>
              <a:t> ।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686800" cy="114300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উপযোগ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এর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ধারণা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১ম </a:t>
            </a:r>
            <a:r>
              <a:rPr lang="en-US" sz="4800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600200"/>
          </a:xfrm>
          <a:solidFill>
            <a:schemeClr val="accent4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সাধারণ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ভাষায়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উপযোগ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দ্রব্যের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অভাব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পূরণের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বোঝায়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জিনিসের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উপযোগ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থাকলেই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মানুষ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solidFill>
            <a:srgbClr val="11E9A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উদাহরণ</a:t>
            </a:r>
            <a:r>
              <a:rPr lang="en-US" sz="3200" dirty="0" smtClean="0">
                <a:solidFill>
                  <a:schemeClr val="bg1"/>
                </a:solidFill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</a:rPr>
              <a:t>বৈদ্যুতিক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ফ্যান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মানুষের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বাতাসের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অভাব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পূরণ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উপযোগ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আছে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ABPC\Desktop\images[8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95800"/>
            <a:ext cx="4038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উপযোগের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প্রকারভেদ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048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উপযোগ</a:t>
            </a:r>
            <a:r>
              <a:rPr lang="en-US" dirty="0" smtClean="0">
                <a:solidFill>
                  <a:schemeClr val="bg1"/>
                </a:solidFill>
              </a:rPr>
              <a:t> ৫ </a:t>
            </a:r>
            <a:r>
              <a:rPr lang="en-US" dirty="0" err="1" smtClean="0">
                <a:solidFill>
                  <a:schemeClr val="bg1"/>
                </a:solidFill>
              </a:rPr>
              <a:t>প্রকার</a:t>
            </a:r>
            <a:r>
              <a:rPr lang="en-US" dirty="0" smtClean="0">
                <a:solidFill>
                  <a:schemeClr val="bg1"/>
                </a:solidFill>
              </a:rPr>
              <a:t> ।   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4" descr="C:\Users\LABPC\Desktop\O9CAGKUFICCAG7V37XCAZX5FMPCAA40PT8CA6YYPLDCAQ0A4CTCAVN2KF1CAW2YR4WCA5L4T4LCAL5ZWQQCATPLKXPCATDO3DRCAN5L7DQCA81S9R7CA5PVC73CA8KUGPGCAP5PTHYCAE2JB3LCAM4CQ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048000"/>
            <a:ext cx="1676400" cy="1219200"/>
          </a:xfrm>
          <a:prstGeom prst="rect">
            <a:avLst/>
          </a:prstGeom>
          <a:noFill/>
        </p:spPr>
      </p:pic>
      <p:pic>
        <p:nvPicPr>
          <p:cNvPr id="13" name="Picture 5" descr="C:\Users\LABPC\Desktop\36CA92CSRUCA2IH1DJCAOJ0ITHCA83J304CAZ46BOQCA0JKUM6CAMXQKOKCAAUSKH6CAC8L75RCAD5W2N8CAH5B1CLCA8PXXEOCAYXL7A2CALMSD3BCAB88TJQCAI29J29CAS0DV0KCAJX9Q6KCAIR8T1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1524000" cy="1295400"/>
          </a:xfrm>
          <a:prstGeom prst="rect">
            <a:avLst/>
          </a:prstGeom>
          <a:noFill/>
        </p:spPr>
      </p:pic>
      <p:pic>
        <p:nvPicPr>
          <p:cNvPr id="16" name="Picture 2" descr="C:\Users\LABPC\Desktop\EXCA317U1SCAR4GIWECA5E8LADCACY7O8ACAT8HQZRCA9PF2OKCAWGZFUDCAP4C4O5CAXKKX0YCAKNO0GBCAS35IAFCAD0UOO9CAPO43I2CAPBIKM7CALIZHH4CA4HDNEJCAOS8BD3CAT87UV2CAU0OXK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17649" y="3152775"/>
            <a:ext cx="1842302" cy="1382857"/>
          </a:xfrm>
          <a:prstGeom prst="rect">
            <a:avLst/>
          </a:prstGeom>
          <a:noFill/>
        </p:spPr>
      </p:pic>
      <p:pic>
        <p:nvPicPr>
          <p:cNvPr id="17" name="Picture 3" descr="C:\Users\LABPC\Desktop\UHCAVGVZXICABYG3PDCANZYT4ECAIDC8W3CAEZ47PLCAAIYTRPCAVAO9T8CA5PQZW3CA3FUV13CA0EIEEKCAQ51MR0CABEFQ13CARC64XRCARMUJGKCAUPQO1UCAG9A8CTCA83MG4FCAXQ5KX1CAQU20R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34198" y="5257800"/>
            <a:ext cx="1779151" cy="1447800"/>
          </a:xfrm>
          <a:prstGeom prst="rect">
            <a:avLst/>
          </a:prstGeom>
          <a:noFill/>
        </p:spPr>
      </p:pic>
      <p:pic>
        <p:nvPicPr>
          <p:cNvPr id="21" name="Picture 7" descr="C:\Users\LABPC\Desktop\5ZCA73KP51CA128C8SCAJBLTSMCA58NCQDCAFNIJ60CACSHI45CAV41AK8CAYWHU16CAA0NSOWCALK71V7CA9NVU67CA7Q45ODCAZQ8Y9FCAPRFSNQCAFR3QNCCACDH6GQCAPUMYC1CAEMQM3ICAP3TY5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142026" y="3152775"/>
            <a:ext cx="1972774" cy="1295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8600" y="4724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রূপগত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518813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স্থানগত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91100" y="464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সেবা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6200" y="4648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সময়গত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6096000"/>
            <a:ext cx="109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স্বত্বগত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উৎপাদনের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গুরুত্ব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উপযোগ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বৃদ্ধি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মুনাফা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বৃদ্ধি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জীবনযাত্রার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উন্নয়ন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মুদ্রাস্ফিতি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হ্রাস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সরবরাহ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জাতীয়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বৃদ্ধি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</a:t>
            </a: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মুনাফা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বৃদ্ধি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কর্মসংস্থান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সৃষ্টি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ক্রেতা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সন্তুষ্টি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বৈচিত্র্যময়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সরবরাহ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সম্পদের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ব্যবহার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রপ্তানী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উন্নয়ন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মানব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কল্যাণ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উন্নয়নমূলক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কাজ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1367</TotalTime>
  <Words>690</Words>
  <Application>Microsoft Office PowerPoint</Application>
  <PresentationFormat>On-screen Show (4:3)</PresentationFormat>
  <Paragraphs>120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Wingdings 3</vt:lpstr>
      <vt:lpstr>Book Antiqua</vt:lpstr>
      <vt:lpstr>Wingdings</vt:lpstr>
      <vt:lpstr>Vrinda</vt:lpstr>
      <vt:lpstr>Wingdings 2</vt:lpstr>
      <vt:lpstr>Lucida Sans</vt:lpstr>
      <vt:lpstr>NikoshBAN</vt:lpstr>
      <vt:lpstr>Apex</vt:lpstr>
      <vt:lpstr>PowerPoint Presentation</vt:lpstr>
      <vt:lpstr>PowerPoint Presentation</vt:lpstr>
      <vt:lpstr> উৎপাদন  ব্যবস্থাপনা ও বিপণন  প্রথম পত্র  </vt:lpstr>
      <vt:lpstr>PowerPoint Presentation</vt:lpstr>
      <vt:lpstr>PowerPoint Presentation</vt:lpstr>
      <vt:lpstr>উৎপাদনের সংজ্ঞা ও প্রক্রিয়া</vt:lpstr>
      <vt:lpstr>উপযোগ এর ধারণা ১ম অধ্যায় </vt:lpstr>
      <vt:lpstr>উপযোগের প্রকারভেদ  </vt:lpstr>
      <vt:lpstr>উৎপাদনের গুরুত্ব</vt:lpstr>
      <vt:lpstr> উৎপাদনশীলতার সুবিধা</vt:lpstr>
      <vt:lpstr>উৎপাদনশীলতার গুরুত্ব  ১ম অধ্যায় </vt:lpstr>
      <vt:lpstr>উৎপাদন ও উৎপাদনশীলতা</vt:lpstr>
      <vt:lpstr>আলোচ্য বিষয় : বিভিন্ন খাতের ধারণা</vt:lpstr>
      <vt:lpstr>গাণিতিক সমস্যা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Admin</cp:lastModifiedBy>
  <cp:revision>185</cp:revision>
  <dcterms:created xsi:type="dcterms:W3CDTF">2016-01-27T05:27:11Z</dcterms:created>
  <dcterms:modified xsi:type="dcterms:W3CDTF">2016-12-27T08:50:31Z</dcterms:modified>
</cp:coreProperties>
</file>